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1"/>
  </p:notesMasterIdLst>
  <p:handoutMasterIdLst>
    <p:handoutMasterId r:id="rId32"/>
  </p:handoutMasterIdLst>
  <p:sldIdLst>
    <p:sldId id="1872" r:id="rId6"/>
    <p:sldId id="257" r:id="rId7"/>
    <p:sldId id="414" r:id="rId8"/>
    <p:sldId id="2012" r:id="rId9"/>
    <p:sldId id="1989" r:id="rId10"/>
    <p:sldId id="1990" r:id="rId11"/>
    <p:sldId id="1991" r:id="rId12"/>
    <p:sldId id="1992" r:id="rId13"/>
    <p:sldId id="2003" r:id="rId14"/>
    <p:sldId id="2004" r:id="rId15"/>
    <p:sldId id="2005" r:id="rId16"/>
    <p:sldId id="2006" r:id="rId17"/>
    <p:sldId id="1993" r:id="rId18"/>
    <p:sldId id="1994" r:id="rId19"/>
    <p:sldId id="2007" r:id="rId20"/>
    <p:sldId id="2008" r:id="rId21"/>
    <p:sldId id="1996" r:id="rId22"/>
    <p:sldId id="1997" r:id="rId23"/>
    <p:sldId id="2002" r:id="rId24"/>
    <p:sldId id="2001" r:id="rId25"/>
    <p:sldId id="1998" r:id="rId26"/>
    <p:sldId id="2009" r:id="rId27"/>
    <p:sldId id="2013" r:id="rId28"/>
    <p:sldId id="2000" r:id="rId29"/>
    <p:sldId id="2010" r:id="rId30"/>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68" y="34"/>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3/16/2023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3/16/2023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22</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24</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3</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7</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qlb.it/?9651"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qlb.it/?9651"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4942726" cy="463550"/>
          </a:xfrm>
        </p:spPr>
        <p:txBody>
          <a:bodyPr/>
          <a:lstStyle/>
          <a:p>
            <a:r>
              <a:rPr lang="en-US" dirty="0" err="1"/>
              <a:t>SQLBits</a:t>
            </a:r>
            <a:r>
              <a:rPr lang="en-US" dirty="0"/>
              <a:t> – March 17,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graphicFrame>
        <p:nvGraphicFramePr>
          <p:cNvPr id="5" name="Table 5">
            <a:extLst>
              <a:ext uri="{FF2B5EF4-FFF2-40B4-BE49-F238E27FC236}">
                <a16:creationId xmlns:a16="http://schemas.microsoft.com/office/drawing/2014/main" id="{1305173B-FF0C-BD42-C138-245FA3B0B307}"/>
              </a:ext>
            </a:extLst>
          </p:cNvPr>
          <p:cNvGraphicFramePr>
            <a:graphicFrameLocks noGrp="1"/>
          </p:cNvGraphicFramePr>
          <p:nvPr>
            <p:extLst>
              <p:ext uri="{D42A27DB-BD31-4B8C-83A1-F6EECF244321}">
                <p14:modId xmlns:p14="http://schemas.microsoft.com/office/powerpoint/2010/main" val="4011725787"/>
              </p:ext>
            </p:extLst>
          </p:nvPr>
        </p:nvGraphicFramePr>
        <p:xfrm>
          <a:off x="302683" y="1192212"/>
          <a:ext cx="11583987" cy="1720545"/>
        </p:xfrm>
        <a:graphic>
          <a:graphicData uri="http://schemas.openxmlformats.org/drawingml/2006/table">
            <a:tbl>
              <a:tblPr firstRow="1" bandRow="1">
                <a:tableStyleId>{5C22544A-7EE6-4342-B048-85BDC9FD1C3A}</a:tableStyleId>
              </a:tblPr>
              <a:tblGrid>
                <a:gridCol w="3861329">
                  <a:extLst>
                    <a:ext uri="{9D8B030D-6E8A-4147-A177-3AD203B41FA5}">
                      <a16:colId xmlns:a16="http://schemas.microsoft.com/office/drawing/2014/main" val="3913496339"/>
                    </a:ext>
                  </a:extLst>
                </a:gridCol>
                <a:gridCol w="3861329">
                  <a:extLst>
                    <a:ext uri="{9D8B030D-6E8A-4147-A177-3AD203B41FA5}">
                      <a16:colId xmlns:a16="http://schemas.microsoft.com/office/drawing/2014/main" val="741558538"/>
                    </a:ext>
                  </a:extLst>
                </a:gridCol>
                <a:gridCol w="3861329">
                  <a:extLst>
                    <a:ext uri="{9D8B030D-6E8A-4147-A177-3AD203B41FA5}">
                      <a16:colId xmlns:a16="http://schemas.microsoft.com/office/drawing/2014/main" val="1764735922"/>
                    </a:ext>
                  </a:extLst>
                </a:gridCol>
              </a:tblGrid>
              <a:tr h="573515">
                <a:tc>
                  <a:txBody>
                    <a:bodyPr/>
                    <a:lstStyle/>
                    <a:p>
                      <a:r>
                        <a:rPr lang="en-GB" dirty="0"/>
                        <a:t>Azure</a:t>
                      </a:r>
                    </a:p>
                  </a:txBody>
                  <a:tcPr/>
                </a:tc>
                <a:tc>
                  <a:txBody>
                    <a:bodyPr/>
                    <a:lstStyle/>
                    <a:p>
                      <a:r>
                        <a:rPr lang="en-GB" dirty="0"/>
                        <a:t>Amazon</a:t>
                      </a:r>
                    </a:p>
                  </a:txBody>
                  <a:tcPr/>
                </a:tc>
                <a:tc>
                  <a:txBody>
                    <a:bodyPr/>
                    <a:lstStyle/>
                    <a:p>
                      <a:r>
                        <a:rPr lang="en-GB" dirty="0"/>
                        <a:t>Google</a:t>
                      </a:r>
                    </a:p>
                  </a:txBody>
                  <a:tcPr/>
                </a:tc>
                <a:extLst>
                  <a:ext uri="{0D108BD9-81ED-4DB2-BD59-A6C34878D82A}">
                    <a16:rowId xmlns:a16="http://schemas.microsoft.com/office/drawing/2014/main" val="1442384030"/>
                  </a:ext>
                </a:extLst>
              </a:tr>
              <a:tr h="573515">
                <a:tc>
                  <a:txBody>
                    <a:bodyPr/>
                    <a:lstStyle/>
                    <a:p>
                      <a:r>
                        <a:rPr lang="en-GB" dirty="0"/>
                        <a:t>Azure VM</a:t>
                      </a:r>
                    </a:p>
                  </a:txBody>
                  <a:tcPr/>
                </a:tc>
                <a:tc>
                  <a:txBody>
                    <a:bodyPr/>
                    <a:lstStyle/>
                    <a:p>
                      <a:r>
                        <a:rPr lang="en-GB" dirty="0"/>
                        <a:t>Amazon EC2</a:t>
                      </a:r>
                    </a:p>
                  </a:txBody>
                  <a:tcPr/>
                </a:tc>
                <a:tc>
                  <a:txBody>
                    <a:bodyPr/>
                    <a:lstStyle/>
                    <a:p>
                      <a:r>
                        <a:rPr lang="en-GB" dirty="0"/>
                        <a:t>Google Compute Engine</a:t>
                      </a:r>
                    </a:p>
                  </a:txBody>
                  <a:tcPr/>
                </a:tc>
                <a:extLst>
                  <a:ext uri="{0D108BD9-81ED-4DB2-BD59-A6C34878D82A}">
                    <a16:rowId xmlns:a16="http://schemas.microsoft.com/office/drawing/2014/main" val="3894757129"/>
                  </a:ext>
                </a:extLst>
              </a:tr>
              <a:tr h="573515">
                <a:tc>
                  <a:txBody>
                    <a:bodyPr/>
                    <a:lstStyle/>
                    <a:p>
                      <a:r>
                        <a:rPr lang="en-GB" dirty="0"/>
                        <a:t>Azure SQL DB</a:t>
                      </a:r>
                    </a:p>
                  </a:txBody>
                  <a:tcPr/>
                </a:tc>
                <a:tc>
                  <a:txBody>
                    <a:bodyPr/>
                    <a:lstStyle/>
                    <a:p>
                      <a:r>
                        <a:rPr lang="en-GB" dirty="0"/>
                        <a:t>Amazon RDS</a:t>
                      </a:r>
                    </a:p>
                  </a:txBody>
                  <a:tcPr/>
                </a:tc>
                <a:tc>
                  <a:txBody>
                    <a:bodyPr/>
                    <a:lstStyle/>
                    <a:p>
                      <a:r>
                        <a:rPr lang="en-GB" dirty="0"/>
                        <a:t>Cloud SQL</a:t>
                      </a:r>
                    </a:p>
                  </a:txBody>
                  <a:tcPr/>
                </a:tc>
                <a:extLst>
                  <a:ext uri="{0D108BD9-81ED-4DB2-BD59-A6C34878D82A}">
                    <a16:rowId xmlns:a16="http://schemas.microsoft.com/office/drawing/2014/main" val="1413623954"/>
                  </a:ext>
                </a:extLst>
              </a:tr>
            </a:tbl>
          </a:graphicData>
        </a:graphic>
      </p:graphicFrame>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a:xfrm>
            <a:off x="303212" y="1169483"/>
            <a:ext cx="11583987" cy="4114800"/>
          </a:xfrm>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a:p>
            <a:endParaRPr lang="en-US" sz="2400" dirty="0"/>
          </a:p>
          <a:p>
            <a:r>
              <a:rPr lang="en-US" sz="2400" dirty="0"/>
              <a:t>Serverless Hyperscale?</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a:xfrm>
            <a:off x="303211" y="1006626"/>
            <a:ext cx="6933266" cy="5051274"/>
          </a:xfrm>
        </p:spPr>
        <p:txBody>
          <a:bodyPr/>
          <a:lstStyle/>
          <a:p>
            <a:r>
              <a:rPr lang="en-US" dirty="0"/>
              <a:t>Don’t just assume it will work</a:t>
            </a:r>
          </a:p>
          <a:p>
            <a:endParaRPr lang="en-US" dirty="0"/>
          </a:p>
          <a:p>
            <a:r>
              <a:rPr lang="en-US" dirty="0"/>
              <a:t>Can fix anything in the cloud with $$$ (almost)</a:t>
            </a:r>
          </a:p>
          <a:p>
            <a:endParaRPr lang="en-US" dirty="0"/>
          </a:p>
          <a:p>
            <a:r>
              <a:rPr lang="en-US" dirty="0"/>
              <a:t>Do we have any baseline information about performance?</a:t>
            </a:r>
          </a:p>
          <a:p>
            <a:endParaRPr lang="en-US" dirty="0"/>
          </a:p>
          <a:p>
            <a:r>
              <a:rPr lang="en-US" dirty="0"/>
              <a:t>Do we know how we’re going to evaluate performance and monitor it?</a:t>
            </a:r>
          </a:p>
          <a:p>
            <a:endParaRPr lang="en-US" dirty="0"/>
          </a:p>
          <a:p>
            <a:r>
              <a:rPr lang="en-US" dirty="0"/>
              <a:t>DMA SKU recommendations can help here</a:t>
            </a:r>
          </a:p>
          <a:p>
            <a:endParaRPr lang="en-US" dirty="0"/>
          </a:p>
          <a:p>
            <a:r>
              <a:rPr lang="en-US" dirty="0" err="1"/>
              <a:t>WorkloadTools</a:t>
            </a:r>
            <a:r>
              <a:rPr lang="en-US" dirty="0"/>
              <a:t> (Gianluca Sartori, @spaghettidba) can be a great community resource</a:t>
            </a:r>
          </a:p>
        </p:txBody>
      </p:sp>
      <p:pic>
        <p:nvPicPr>
          <p:cNvPr id="6" name="Picture 5" descr="Logo&#10;&#10;Description automatically generated">
            <a:extLst>
              <a:ext uri="{FF2B5EF4-FFF2-40B4-BE49-F238E27FC236}">
                <a16:creationId xmlns:a16="http://schemas.microsoft.com/office/drawing/2014/main" id="{17B9C34E-7291-F82B-8E96-7458D4EA6E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1218" y="1006626"/>
            <a:ext cx="3279655" cy="3822200"/>
          </a:xfrm>
          <a:prstGeom prst="rect">
            <a:avLst/>
          </a:prstGeom>
        </p:spPr>
      </p:pic>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pic>
        <p:nvPicPr>
          <p:cNvPr id="6" name="Picture 5" descr="Icon&#10;&#10;Description automatically generated">
            <a:extLst>
              <a:ext uri="{FF2B5EF4-FFF2-40B4-BE49-F238E27FC236}">
                <a16:creationId xmlns:a16="http://schemas.microsoft.com/office/drawing/2014/main" id="{A321B10F-346C-5052-8598-497F8CABA6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5380" y="800100"/>
            <a:ext cx="4343409" cy="3602743"/>
          </a:xfrm>
          <a:prstGeom prst="rect">
            <a:avLst/>
          </a:prstGeom>
        </p:spPr>
      </p:pic>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pic>
        <p:nvPicPr>
          <p:cNvPr id="6" name="Picture 5" descr="Icon&#10;&#10;Description automatically generated">
            <a:extLst>
              <a:ext uri="{FF2B5EF4-FFF2-40B4-BE49-F238E27FC236}">
                <a16:creationId xmlns:a16="http://schemas.microsoft.com/office/drawing/2014/main" id="{83B9D633-7BC3-E5E5-F13D-1EF992DAF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73" y="228601"/>
            <a:ext cx="4105664" cy="4885954"/>
          </a:xfrm>
          <a:prstGeom prst="rect">
            <a:avLst/>
          </a:prstGeom>
        </p:spPr>
      </p:pic>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a:xfrm>
            <a:off x="303211" y="1006626"/>
            <a:ext cx="7768943" cy="5051274"/>
          </a:xfrm>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pic>
        <p:nvPicPr>
          <p:cNvPr id="6" name="Picture 5" descr="Icon&#10;&#10;Description automatically generated">
            <a:extLst>
              <a:ext uri="{FF2B5EF4-FFF2-40B4-BE49-F238E27FC236}">
                <a16:creationId xmlns:a16="http://schemas.microsoft.com/office/drawing/2014/main" id="{F1743219-2A23-4016-1A49-FFCCFAFF7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011" y="514350"/>
            <a:ext cx="3377778" cy="4749206"/>
          </a:xfrm>
          <a:prstGeom prst="rect">
            <a:avLst/>
          </a:prstGeom>
        </p:spPr>
      </p:pic>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pic>
        <p:nvPicPr>
          <p:cNvPr id="6" name="Picture 5" descr="Icon&#10;&#10;Description automatically generated">
            <a:extLst>
              <a:ext uri="{FF2B5EF4-FFF2-40B4-BE49-F238E27FC236}">
                <a16:creationId xmlns:a16="http://schemas.microsoft.com/office/drawing/2014/main" id="{8B926477-281F-35A4-54F5-D983260A6B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573" y="228601"/>
            <a:ext cx="4166624" cy="3992888"/>
          </a:xfrm>
          <a:prstGeom prst="rect">
            <a:avLst/>
          </a:prstGeom>
        </p:spPr>
      </p:pic>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a:xfrm>
            <a:off x="303211" y="1006626"/>
            <a:ext cx="7544884" cy="5051274"/>
          </a:xfrm>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pic>
        <p:nvPicPr>
          <p:cNvPr id="6" name="Picture 5" descr="Icon&#10;&#10;Description automatically generated">
            <a:extLst>
              <a:ext uri="{FF2B5EF4-FFF2-40B4-BE49-F238E27FC236}">
                <a16:creationId xmlns:a16="http://schemas.microsoft.com/office/drawing/2014/main" id="{AEDCB365-E417-80FE-9DFF-E1A9AE8DB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4959" y="228601"/>
            <a:ext cx="3163830" cy="4346457"/>
          </a:xfrm>
          <a:prstGeom prst="rect">
            <a:avLst/>
          </a:prstGeom>
        </p:spPr>
      </p:pic>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pic>
        <p:nvPicPr>
          <p:cNvPr id="6" name="Picture 5" descr="Logo&#10;&#10;Description automatically generated">
            <a:extLst>
              <a:ext uri="{FF2B5EF4-FFF2-40B4-BE49-F238E27FC236}">
                <a16:creationId xmlns:a16="http://schemas.microsoft.com/office/drawing/2014/main" id="{9F4BAEEE-B4E3-F7BD-A7D5-D763CE8796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573" y="228601"/>
            <a:ext cx="5186260" cy="2425173"/>
          </a:xfrm>
          <a:prstGeom prst="rect">
            <a:avLst/>
          </a:prstGeom>
        </p:spPr>
      </p:pic>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pic>
        <p:nvPicPr>
          <p:cNvPr id="7" name="Picture 6" descr="Logo&#10;&#10;Description automatically generated">
            <a:extLst>
              <a:ext uri="{FF2B5EF4-FFF2-40B4-BE49-F238E27FC236}">
                <a16:creationId xmlns:a16="http://schemas.microsoft.com/office/drawing/2014/main" id="{043428EB-6F5C-4875-AFCE-E59830428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6688" y="228601"/>
            <a:ext cx="5186260" cy="2425173"/>
          </a:xfrm>
          <a:prstGeom prst="rect">
            <a:avLst/>
          </a:prstGeom>
        </p:spPr>
      </p:pic>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Session Feedback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a:xfrm>
            <a:off x="303211" y="1006626"/>
            <a:ext cx="6156505" cy="5051274"/>
          </a:xfrm>
        </p:spPr>
        <p:txBody>
          <a:bodyPr/>
          <a:lstStyle/>
          <a:p>
            <a:r>
              <a:rPr lang="en-US" sz="4800" dirty="0">
                <a:hlinkClick r:id="rId2"/>
              </a:rPr>
              <a:t>https://sqlb.it/?9651</a:t>
            </a:r>
            <a:endParaRPr lang="en-US" sz="4800" dirty="0"/>
          </a:p>
        </p:txBody>
      </p:sp>
      <p:pic>
        <p:nvPicPr>
          <p:cNvPr id="6" name="Picture 5" descr="Qr code">
            <a:extLst>
              <a:ext uri="{FF2B5EF4-FFF2-40B4-BE49-F238E27FC236}">
                <a16:creationId xmlns:a16="http://schemas.microsoft.com/office/drawing/2014/main" id="{B68456C3-8453-86AB-3A7D-E8752C3DF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996" y="514350"/>
            <a:ext cx="4809809" cy="4809809"/>
          </a:xfrm>
          <a:prstGeom prst="rect">
            <a:avLst/>
          </a:prstGeom>
        </p:spPr>
      </p:pic>
    </p:spTree>
    <p:extLst>
      <p:ext uri="{BB962C8B-B14F-4D97-AF65-F5344CB8AC3E}">
        <p14:creationId xmlns:p14="http://schemas.microsoft.com/office/powerpoint/2010/main" val="181470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(USA)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Session Feedback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a:xfrm>
            <a:off x="303211" y="1006626"/>
            <a:ext cx="6156505" cy="5051274"/>
          </a:xfrm>
        </p:spPr>
        <p:txBody>
          <a:bodyPr/>
          <a:lstStyle/>
          <a:p>
            <a:r>
              <a:rPr lang="en-US" sz="4800" dirty="0">
                <a:hlinkClick r:id="rId2"/>
              </a:rPr>
              <a:t>https://sqlb.it/?9651</a:t>
            </a:r>
            <a:endParaRPr lang="en-US" sz="4800" dirty="0"/>
          </a:p>
        </p:txBody>
      </p:sp>
      <p:pic>
        <p:nvPicPr>
          <p:cNvPr id="6" name="Picture 5" descr="Qr code">
            <a:extLst>
              <a:ext uri="{FF2B5EF4-FFF2-40B4-BE49-F238E27FC236}">
                <a16:creationId xmlns:a16="http://schemas.microsoft.com/office/drawing/2014/main" id="{B68456C3-8453-86AB-3A7D-E8752C3DF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996" y="514350"/>
            <a:ext cx="4809809" cy="4809809"/>
          </a:xfrm>
          <a:prstGeom prst="rect">
            <a:avLst/>
          </a:prstGeom>
        </p:spPr>
      </p:pic>
    </p:spTree>
    <p:extLst>
      <p:ext uri="{BB962C8B-B14F-4D97-AF65-F5344CB8AC3E}">
        <p14:creationId xmlns:p14="http://schemas.microsoft.com/office/powerpoint/2010/main" val="137792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pic>
        <p:nvPicPr>
          <p:cNvPr id="6" name="Picture 5">
            <a:extLst>
              <a:ext uri="{FF2B5EF4-FFF2-40B4-BE49-F238E27FC236}">
                <a16:creationId xmlns:a16="http://schemas.microsoft.com/office/drawing/2014/main" id="{96D22783-54E4-38CC-1F6A-7B68D0CFCE8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506" y="4749964"/>
            <a:ext cx="8622222" cy="1307936"/>
          </a:xfrm>
          <a:prstGeom prst="rect">
            <a:avLst/>
          </a:prstGeom>
        </p:spPr>
      </p:pic>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pic>
        <p:nvPicPr>
          <p:cNvPr id="6" name="Picture 5" descr="Icon&#10;&#10;Description automatically generated">
            <a:extLst>
              <a:ext uri="{FF2B5EF4-FFF2-40B4-BE49-F238E27FC236}">
                <a16:creationId xmlns:a16="http://schemas.microsoft.com/office/drawing/2014/main" id="{AD83673A-A7F8-9C35-5FB4-06879B6D9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011" y="381187"/>
            <a:ext cx="4480569" cy="4666497"/>
          </a:xfrm>
          <a:prstGeom prst="rect">
            <a:avLst/>
          </a:prstGeom>
        </p:spPr>
      </p:pic>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pic>
        <p:nvPicPr>
          <p:cNvPr id="6" name="Picture 5" descr="Icon&#10;&#10;Description automatically generated">
            <a:extLst>
              <a:ext uri="{FF2B5EF4-FFF2-40B4-BE49-F238E27FC236}">
                <a16:creationId xmlns:a16="http://schemas.microsoft.com/office/drawing/2014/main" id="{2E0B8BF3-3C05-F060-C6B2-CCCE6AC516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8029" y="1006626"/>
            <a:ext cx="3730760" cy="4069088"/>
          </a:xfrm>
          <a:prstGeom prst="rect">
            <a:avLst/>
          </a:prstGeom>
        </p:spPr>
      </p:pic>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1642</TotalTime>
  <Words>927</Words>
  <Application>Microsoft Office PowerPoint</Application>
  <PresentationFormat>Widescreen</PresentationFormat>
  <Paragraphs>229</Paragraphs>
  <Slides>25</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About Me</vt:lpstr>
      <vt:lpstr>Session Feedback</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Session Feedback</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sqlatspeed</cp:lastModifiedBy>
  <cp:revision>84</cp:revision>
  <cp:lastPrinted>2019-02-14T00:06:07Z</cp:lastPrinted>
  <dcterms:created xsi:type="dcterms:W3CDTF">2022-10-27T15:40:32Z</dcterms:created>
  <dcterms:modified xsi:type="dcterms:W3CDTF">2023-03-16T23:53:34Z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